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Poppi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2" roundtripDataSignature="AMtx7mjvMImm4gHXzyKGVgbJluY5msRG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Poppins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SemiBold-boldItalic.fntdata"/><Relationship Id="rId50" Type="http://schemas.openxmlformats.org/officeDocument/2006/relationships/font" Target="fonts/PoppinsSemiBold-italic.fntdata"/><Relationship Id="rId52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a617109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19a617109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95004a08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95004a08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7bafa1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197bafa1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95004a0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1195004a0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95004a08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195004a08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95004a08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195004a08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95004a08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195004a0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95004a08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195004a08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95004a08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195004a08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95004a08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195004a08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20787f1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d20787f1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8f4850e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18f4850e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9a61710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19a61710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95004a08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195004a08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95004a0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195004a0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95004a08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195004a08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95004a08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195004a08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5004a08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95004a08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95004a08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95004a08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9a61710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19a61710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95004a08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195004a08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8f4ccefe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18f4ccefe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20787f18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d20787f1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9a61710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19a61710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5004a0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195004a0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8f4850e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118f4850e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5004a08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195004a08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5004a08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95004a08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idx="1" type="subTitle"/>
          </p:nvPr>
        </p:nvSpPr>
        <p:spPr>
          <a:xfrm>
            <a:off x="3421575" y="2522575"/>
            <a:ext cx="5379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4000"/>
              <a:buFont typeface="Poppins SemiBold"/>
              <a:buNone/>
              <a:defRPr sz="40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 SemiBold"/>
              <a:buNone/>
              <a:defRPr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4" name="Google Shape;14;p6"/>
          <p:cNvCxnSpPr/>
          <p:nvPr/>
        </p:nvCxnSpPr>
        <p:spPr>
          <a:xfrm>
            <a:off x="3541400" y="2522575"/>
            <a:ext cx="1517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2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3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 3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 Cent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1667850" y="1037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subTitle"/>
          </p:nvPr>
        </p:nvSpPr>
        <p:spPr>
          <a:xfrm>
            <a:off x="2649300" y="2365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venir"/>
              <a:buNone/>
              <a:defRPr sz="2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">
  <p:cSld name="BLANK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7" name="Google Shape;1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 title="G"/>
          <p:cNvSpPr txBox="1"/>
          <p:nvPr>
            <p:ph idx="1" type="subTitle"/>
          </p:nvPr>
        </p:nvSpPr>
        <p:spPr>
          <a:xfrm>
            <a:off x="415850" y="37747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oppins SemiBold"/>
              <a:buNone/>
              <a:defRPr sz="19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" name="Google Shape;19;p8" title="G"/>
          <p:cNvSpPr txBox="1"/>
          <p:nvPr>
            <p:ph idx="2" type="subTitle"/>
          </p:nvPr>
        </p:nvSpPr>
        <p:spPr>
          <a:xfrm>
            <a:off x="415850" y="1052575"/>
            <a:ext cx="4092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None/>
              <a:defRPr sz="14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2">
  <p:cSld name="BLANK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00" y="0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3500"/>
              <a:buFont typeface="Poppins SemiBold"/>
              <a:buNone/>
              <a:defRPr sz="35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24" name="Google Shape;24;p7"/>
          <p:cNvCxnSpPr/>
          <p:nvPr/>
        </p:nvCxnSpPr>
        <p:spPr>
          <a:xfrm>
            <a:off x="3605850" y="2866875"/>
            <a:ext cx="1932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 1">
  <p:cSld name="BLANK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50" y="-8512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1319250" y="2103150"/>
            <a:ext cx="6505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 SemiBold"/>
              <a:buNone/>
              <a:defRPr sz="28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5" name="Google Shape;35;p11"/>
          <p:cNvSpPr txBox="1"/>
          <p:nvPr/>
        </p:nvSpPr>
        <p:spPr>
          <a:xfrm>
            <a:off x="1818800" y="1369000"/>
            <a:ext cx="3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&amp; Isi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695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679450" y="982050"/>
            <a:ext cx="4114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Relationship Id="rId4" Type="http://schemas.openxmlformats.org/officeDocument/2006/relationships/image" Target="../media/image20.jpg"/><Relationship Id="rId5" Type="http://schemas.openxmlformats.org/officeDocument/2006/relationships/image" Target="../media/image18.jpg"/><Relationship Id="rId6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CSS/Pseudo-class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www.cleonix.com/blog/a-quicklook-of-css-position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idx="1" type="subTitle"/>
          </p:nvPr>
        </p:nvSpPr>
        <p:spPr>
          <a:xfrm>
            <a:off x="3421575" y="2522575"/>
            <a:ext cx="53793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/>
              <a:t>Responsive Website</a:t>
            </a:r>
            <a:endParaRPr sz="3400"/>
          </a:p>
        </p:txBody>
      </p:sp>
      <p:sp>
        <p:nvSpPr>
          <p:cNvPr id="84" name="Google Shape;84;p1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id"/>
              <a:t>Week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a617109c_0_4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CSS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5004a08e_0_34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</a:t>
            </a:r>
            <a:endParaRPr/>
          </a:p>
        </p:txBody>
      </p:sp>
      <p:sp>
        <p:nvSpPr>
          <p:cNvPr id="147" name="Google Shape;147;g1195004a08e_0_34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Cascading Style Sheets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Bukan Merupakan Bahasa Pemrograman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Bahasa style sheet yang digunakan untuk menggambarkan penyajian dokumen yang ditulis dalam bahasa markup seperti HTML.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Cara mengimplementasikan CSS ke dalam HTML</a:t>
            </a:r>
            <a:endParaRPr/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Inline Style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External and Internal Stylesheet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Prioritas penataan mengacu pada (Browser Default &lt; External &lt; Internal &lt; Inline) dan CSS Specificity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7bafa12f_0_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</a:t>
            </a:r>
            <a:endParaRPr/>
          </a:p>
        </p:txBody>
      </p:sp>
      <p:sp>
        <p:nvSpPr>
          <p:cNvPr id="153" name="Google Shape;153;g1197bafa12f_0_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File CSS berisi selektor dan deklarasi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Selektor memilih tag, class, atau id mana yang menggunakan styling yang dijelaskan dalam deklarasi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Selektor dapat memilih aksi elemen seperti click, hover, dll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Deklarasi, yang diwakili oleh kurung kurawal, menjelaskan setiap styling yang akan diterapkan ke selector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Deklarasi menggunakan format seleksi {properti : nilai}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95004a08e_0_4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 usage example</a:t>
            </a:r>
            <a:endParaRPr/>
          </a:p>
        </p:txBody>
      </p:sp>
      <p:pic>
        <p:nvPicPr>
          <p:cNvPr descr="CSS selector" id="159" name="Google Shape;159;g1195004a08e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93575"/>
            <a:ext cx="3570109" cy="7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195004a08e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2650" y="2111525"/>
            <a:ext cx="4229575" cy="4749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pic>
      <p:pic>
        <p:nvPicPr>
          <p:cNvPr id="161" name="Google Shape;161;g1195004a08e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675" y="2718620"/>
            <a:ext cx="4076825" cy="6758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pic>
      <p:pic>
        <p:nvPicPr>
          <p:cNvPr id="162" name="Google Shape;162;g1195004a08e_0_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36870" y="3526610"/>
            <a:ext cx="4033628" cy="611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95004a08e_0_5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 - Pseudo Classes &amp; Element</a:t>
            </a:r>
            <a:endParaRPr/>
          </a:p>
        </p:txBody>
      </p:sp>
      <p:sp>
        <p:nvSpPr>
          <p:cNvPr id="168" name="Google Shape;168;g1195004a08e_0_5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Pseudo-Classes</a:t>
            </a:r>
            <a:endParaRPr b="1"/>
          </a:p>
          <a:p>
            <a:pPr indent="-4064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pseudo-class digunakan untuk mendefinisikan keadaan khusus suatu elemen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Syntax: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Selector:pseudo-class {property:value;}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4064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Example: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div:hover{background-color: red;}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g1195004a08e_0_53"/>
          <p:cNvSpPr txBox="1"/>
          <p:nvPr/>
        </p:nvSpPr>
        <p:spPr>
          <a:xfrm>
            <a:off x="932850" y="3966425"/>
            <a:ext cx="5523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https://developer.mozilla.org/en-US/docs/Web/CSS/Pseudo-classes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95004a08e_0_6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 - Pseudo Classes &amp; Element</a:t>
            </a:r>
            <a:endParaRPr/>
          </a:p>
        </p:txBody>
      </p:sp>
      <p:sp>
        <p:nvSpPr>
          <p:cNvPr id="175" name="Google Shape;175;g1195004a08e_0_60"/>
          <p:cNvSpPr txBox="1"/>
          <p:nvPr>
            <p:ph idx="2" type="subTitle"/>
          </p:nvPr>
        </p:nvSpPr>
        <p:spPr>
          <a:xfrm>
            <a:off x="415850" y="1052575"/>
            <a:ext cx="83073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Pseudo-Elements</a:t>
            </a:r>
            <a:endParaRPr b="1"/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Elemen pseudo CSS digunakan untuk menata bagian-bagian tertentu dari suatu elemen.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Pseudo-Elements memiliki 2 titik dua (::)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Tidak ada spasi sebelum atau setelah setiap titik dua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CSS  Syntax: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Selector:: pseudo-element { declaration block;}</a:t>
            </a:r>
            <a:endParaRPr/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latin typeface="Poppins"/>
                <a:ea typeface="Poppins"/>
                <a:cs typeface="Poppins"/>
                <a:sym typeface="Poppins"/>
              </a:rPr>
              <a:t>Example:</a:t>
            </a:r>
            <a:r>
              <a:rPr lang="id"/>
              <a:t> 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h1::after{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    content : "Konten sesudah";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    color : white; </a:t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95004a08e_0_6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CSS - Box Model</a:t>
            </a:r>
            <a:endParaRPr/>
          </a:p>
        </p:txBody>
      </p:sp>
      <p:sp>
        <p:nvSpPr>
          <p:cNvPr id="181" name="Google Shape;181;g1195004a08e_0_65"/>
          <p:cNvSpPr txBox="1"/>
          <p:nvPr>
            <p:ph idx="2" type="subTitle"/>
          </p:nvPr>
        </p:nvSpPr>
        <p:spPr>
          <a:xfrm>
            <a:off x="415850" y="1052575"/>
            <a:ext cx="58599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Content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konten dari elemen. Biasanya berupa teks atau gambar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Padding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berguna untuk mengatur ruang (space) di sekitar konten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Border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batasan yang mengelilingi konten dan padding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Margin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berguna untuk mengatur ruang (space) di luar elemen</a:t>
            </a:r>
            <a:endParaRPr/>
          </a:p>
        </p:txBody>
      </p:sp>
      <p:grpSp>
        <p:nvGrpSpPr>
          <p:cNvPr id="182" name="Google Shape;182;g1195004a08e_0_65"/>
          <p:cNvGrpSpPr/>
          <p:nvPr/>
        </p:nvGrpSpPr>
        <p:grpSpPr>
          <a:xfrm>
            <a:off x="6342507" y="1477621"/>
            <a:ext cx="2435274" cy="1862019"/>
            <a:chOff x="1873650" y="3394525"/>
            <a:chExt cx="2305258" cy="1762775"/>
          </a:xfrm>
        </p:grpSpPr>
        <p:pic>
          <p:nvPicPr>
            <p:cNvPr id="183" name="Google Shape;183;g1195004a08e_0_65"/>
            <p:cNvPicPr preferRelativeResize="0"/>
            <p:nvPr/>
          </p:nvPicPr>
          <p:blipFill rotWithShape="1">
            <a:blip r:embed="rId3">
              <a:alphaModFix/>
            </a:blip>
            <a:srcRect b="1357" l="1678" r="2947" t="3730"/>
            <a:stretch/>
          </p:blipFill>
          <p:spPr>
            <a:xfrm>
              <a:off x="2048558" y="3394525"/>
              <a:ext cx="2130350" cy="176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g1195004a08e_0_65"/>
            <p:cNvSpPr txBox="1"/>
            <p:nvPr/>
          </p:nvSpPr>
          <p:spPr>
            <a:xfrm>
              <a:off x="1873650" y="4604325"/>
              <a:ext cx="21183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id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CSS box-model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5004a08e_0_7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 - Position</a:t>
            </a:r>
            <a:endParaRPr/>
          </a:p>
        </p:txBody>
      </p:sp>
      <p:sp>
        <p:nvSpPr>
          <p:cNvPr id="190" name="Google Shape;190;g1195004a08e_0_75"/>
          <p:cNvSpPr txBox="1"/>
          <p:nvPr>
            <p:ph idx="2" type="subTitle"/>
          </p:nvPr>
        </p:nvSpPr>
        <p:spPr>
          <a:xfrm>
            <a:off x="415850" y="1052575"/>
            <a:ext cx="8307300" cy="3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d"/>
              <a:t>Static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Nilai Default. Elemen ditampilkan secara berurutan, seperti yang muncul dalam aliran dokumen.</a:t>
            </a:r>
            <a:endParaRPr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d"/>
              <a:t>Relative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Elemen diposisikan relatif terhadap posisi normalnya, jadi  "left:20px" tambah 20 pixels ke posisi KIRI elemen.</a:t>
            </a:r>
            <a:endParaRPr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d"/>
              <a:t>Absolute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Elemen diposisikan relatif terhadap posisi pertama (position tidak static) elemen pembungkusnya</a:t>
            </a:r>
            <a:endParaRPr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d"/>
              <a:t>Fixed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Elemen diposisikan relatif ke jendela browser.</a:t>
            </a:r>
            <a:endParaRPr/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d"/>
              <a:t>Sticky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Elemen diposisikan berdasarkan posisi scroll pengguna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5004a08e_0_8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 - Position</a:t>
            </a:r>
            <a:endParaRPr/>
          </a:p>
        </p:txBody>
      </p:sp>
      <p:pic>
        <p:nvPicPr>
          <p:cNvPr id="196" name="Google Shape;196;g1195004a08e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900" y="1075600"/>
            <a:ext cx="4737800" cy="29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195004a08e_0_82"/>
          <p:cNvSpPr txBox="1"/>
          <p:nvPr/>
        </p:nvSpPr>
        <p:spPr>
          <a:xfrm>
            <a:off x="2132725" y="4252575"/>
            <a:ext cx="3723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https://www.cleonix.com/blog/a-quicklook-of-css-position/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5004a08e_0_9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CSS3 - Flexbox and Grid</a:t>
            </a:r>
            <a:endParaRPr/>
          </a:p>
        </p:txBody>
      </p:sp>
      <p:sp>
        <p:nvSpPr>
          <p:cNvPr id="203" name="Google Shape;203;g1195004a08e_0_92"/>
          <p:cNvSpPr txBox="1"/>
          <p:nvPr>
            <p:ph idx="2" type="subTitle"/>
          </p:nvPr>
        </p:nvSpPr>
        <p:spPr>
          <a:xfrm>
            <a:off x="415850" y="1433575"/>
            <a:ext cx="41892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Didesain sebagai model layout satu dimensi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Metode yang dapat menawarkan distribution ruang antara elemen-elemen HTML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Sumbu Flexbox:</a:t>
            </a:r>
            <a:endParaRPr sz="1250"/>
          </a:p>
          <a:p>
            <a:pPr indent="-307975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Main axis, diatur oleh  </a:t>
            </a:r>
            <a:r>
              <a:rPr i="1" lang="id" sz="1250"/>
              <a:t>flex-direction</a:t>
            </a:r>
            <a:endParaRPr i="1" sz="1250"/>
          </a:p>
          <a:p>
            <a:pPr indent="-307975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Cross axis, tegak lurus terhadap main axis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id" sz="1250"/>
              <a:t>Flexbox bekerja di area yang disebut flex-container</a:t>
            </a:r>
            <a:endParaRPr b="0" i="1" sz="1250">
              <a:latin typeface="Poppins"/>
              <a:ea typeface="Poppins"/>
              <a:cs typeface="Poppins"/>
              <a:sym typeface="Poppi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i="1" lang="id" sz="1250"/>
              <a:t>align-items</a:t>
            </a:r>
            <a:r>
              <a:rPr lang="id" sz="1250"/>
              <a:t> akan menyelaraskan items pada cross axis</a:t>
            </a:r>
            <a:endParaRPr sz="1250"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i="1" lang="id" sz="1250"/>
              <a:t>justify-content </a:t>
            </a:r>
            <a:r>
              <a:rPr lang="id" sz="1250"/>
              <a:t>menyelaraskan item pada main axis</a:t>
            </a:r>
            <a:endParaRPr sz="1250"/>
          </a:p>
        </p:txBody>
      </p:sp>
      <p:sp>
        <p:nvSpPr>
          <p:cNvPr id="204" name="Google Shape;204;g1195004a08e_0_92"/>
          <p:cNvSpPr txBox="1"/>
          <p:nvPr>
            <p:ph idx="2" type="subTitle"/>
          </p:nvPr>
        </p:nvSpPr>
        <p:spPr>
          <a:xfrm>
            <a:off x="568250" y="1097400"/>
            <a:ext cx="4189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d"/>
              <a:t>Flexbox</a:t>
            </a:r>
            <a:endParaRPr b="1"/>
          </a:p>
        </p:txBody>
      </p:sp>
      <p:sp>
        <p:nvSpPr>
          <p:cNvPr id="205" name="Google Shape;205;g1195004a08e_0_92"/>
          <p:cNvSpPr txBox="1"/>
          <p:nvPr>
            <p:ph idx="2" type="subTitle"/>
          </p:nvPr>
        </p:nvSpPr>
        <p:spPr>
          <a:xfrm>
            <a:off x="4606850" y="1433575"/>
            <a:ext cx="41892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d" sz="1150"/>
              <a:t>Memperkenalkan sistem dua dimensi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d" sz="1150"/>
              <a:t>Digunakan untuk menjabarkan area halaman utama atau elemen antarmuka pengguna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d" sz="1150"/>
              <a:t>Fitur Grid:</a:t>
            </a:r>
            <a:endParaRPr sz="1150"/>
          </a:p>
          <a:p>
            <a:pPr indent="-263525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Poppins"/>
              <a:buChar char="○"/>
            </a:pPr>
            <a:r>
              <a:rPr b="0" lang="id" sz="1150">
                <a:latin typeface="Poppins"/>
                <a:ea typeface="Poppins"/>
                <a:cs typeface="Poppins"/>
                <a:sym typeface="Poppins"/>
              </a:rPr>
              <a:t>Ukuran track tetap dan fleksibel</a:t>
            </a:r>
            <a:endParaRPr b="0" sz="1150">
              <a:latin typeface="Poppins"/>
              <a:ea typeface="Poppins"/>
              <a:cs typeface="Poppins"/>
              <a:sym typeface="Poppins"/>
            </a:endParaRPr>
          </a:p>
          <a:p>
            <a:pPr indent="-263525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Poppins"/>
              <a:buChar char="○"/>
            </a:pPr>
            <a:r>
              <a:rPr b="0" lang="id" sz="1150">
                <a:latin typeface="Poppins"/>
                <a:ea typeface="Poppins"/>
                <a:cs typeface="Poppins"/>
                <a:sym typeface="Poppins"/>
              </a:rPr>
              <a:t>Penempatan item</a:t>
            </a:r>
            <a:endParaRPr b="0" sz="1150">
              <a:latin typeface="Poppins"/>
              <a:ea typeface="Poppins"/>
              <a:cs typeface="Poppins"/>
              <a:sym typeface="Poppins"/>
            </a:endParaRPr>
          </a:p>
          <a:p>
            <a:pPr indent="-263525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Poppins"/>
              <a:buChar char="○"/>
            </a:pPr>
            <a:r>
              <a:rPr b="0" lang="id" sz="1150">
                <a:latin typeface="Poppins"/>
                <a:ea typeface="Poppins"/>
                <a:cs typeface="Poppins"/>
                <a:sym typeface="Poppins"/>
              </a:rPr>
              <a:t>Pembuatan trek tambahan untuk menyimpan konten</a:t>
            </a:r>
            <a:endParaRPr b="0" sz="1150">
              <a:latin typeface="Poppins"/>
              <a:ea typeface="Poppins"/>
              <a:cs typeface="Poppins"/>
              <a:sym typeface="Poppins"/>
            </a:endParaRPr>
          </a:p>
          <a:p>
            <a:pPr indent="-263525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Poppins"/>
              <a:buChar char="○"/>
            </a:pPr>
            <a:r>
              <a:rPr b="0" lang="id" sz="1150">
                <a:latin typeface="Poppins"/>
                <a:ea typeface="Poppins"/>
                <a:cs typeface="Poppins"/>
                <a:sym typeface="Poppins"/>
              </a:rPr>
              <a:t>Kontrol perataan</a:t>
            </a:r>
            <a:endParaRPr b="0" sz="1150">
              <a:latin typeface="Poppins"/>
              <a:ea typeface="Poppins"/>
              <a:cs typeface="Poppins"/>
              <a:sym typeface="Poppins"/>
            </a:endParaRPr>
          </a:p>
          <a:p>
            <a:pPr indent="-263525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Font typeface="Poppins"/>
              <a:buChar char="○"/>
            </a:pPr>
            <a:r>
              <a:rPr b="0" lang="id" sz="1150">
                <a:latin typeface="Poppins"/>
                <a:ea typeface="Poppins"/>
                <a:cs typeface="Poppins"/>
                <a:sym typeface="Poppins"/>
              </a:rPr>
              <a:t>Kontrol konten yang tumpang tindih</a:t>
            </a:r>
            <a:endParaRPr b="0" sz="1150"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d" sz="1150"/>
              <a:t>grid container   digunakan dengan mendeklarasikan display: grid;</a:t>
            </a:r>
            <a:endParaRPr sz="1150"/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id" sz="1150"/>
              <a:t>Row dan Column pada grid yang didefinisikan oleh grid-template-rows and grid-template-columns respectively</a:t>
            </a:r>
            <a:endParaRPr sz="1150"/>
          </a:p>
        </p:txBody>
      </p:sp>
      <p:sp>
        <p:nvSpPr>
          <p:cNvPr id="206" name="Google Shape;206;g1195004a08e_0_92"/>
          <p:cNvSpPr txBox="1"/>
          <p:nvPr>
            <p:ph idx="2" type="subTitle"/>
          </p:nvPr>
        </p:nvSpPr>
        <p:spPr>
          <a:xfrm>
            <a:off x="4759250" y="1097400"/>
            <a:ext cx="41892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d"/>
              <a:t>Grid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0787f18f_0_2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/>
              <a:t>Class Commitment</a:t>
            </a:r>
            <a:endParaRPr/>
          </a:p>
        </p:txBody>
      </p:sp>
      <p:sp>
        <p:nvSpPr>
          <p:cNvPr id="90" name="Google Shape;90;gd20787f18f_0_2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6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Presence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Follow the rules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Ask us anything (bootcamp matters in private)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Speak for yourself first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Trainer availability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Independent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Hard work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Do your best</a:t>
            </a:r>
            <a:endParaRPr sz="1806"/>
          </a:p>
          <a:p>
            <a:pPr indent="-32610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Continuous self improvement</a:t>
            </a:r>
            <a:endParaRPr sz="18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8f4850e38_0_2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CSS3 - Flexbox and Grid</a:t>
            </a:r>
            <a:endParaRPr/>
          </a:p>
        </p:txBody>
      </p:sp>
      <p:pic>
        <p:nvPicPr>
          <p:cNvPr id="212" name="Google Shape;212;g118f4850e38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2925" y="1346575"/>
            <a:ext cx="4145601" cy="26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a617109c_0_8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Bootstrap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5004a08e_0_11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23" name="Google Shape;223;g1195004a08e_0_11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Bootstrap merupakan sebuah framework CSS yang telah dibuat khusus untuk mengembangkan front end sebuah website. Fungsi Bootstrap untuk mengembangkan website dengan desain yang responsive dan mobile-first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95004a08e_0_118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29" name="Google Shape;229;g1195004a08e_0_118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Container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Containers adalah element tata letak paling dasar di Bootstrap dan diperlukan saat menggunakan grid system.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d"/>
              <a:t>Terdapat dua jenis containers yaitu: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.container</a:t>
            </a:r>
            <a:endParaRPr/>
          </a:p>
          <a:p>
            <a:pPr indent="0" lvl="0" marL="89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yang menetapkan lebar maksimum pada setiap breakpoint responsif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.container-fluid</a:t>
            </a:r>
            <a:endParaRPr/>
          </a:p>
          <a:p>
            <a:pPr indent="0" lvl="0" marL="89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yang lebar: 100% di semua breakpoints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5004a08e_0_12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35" name="Google Shape;235;g1195004a08e_0_125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Gri</a:t>
            </a:r>
            <a:r>
              <a:rPr b="1" lang="id"/>
              <a:t>d</a:t>
            </a:r>
            <a:endParaRPr b="1"/>
          </a:p>
          <a:p>
            <a:pPr indent="-3175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b="0" lang="id" sz="1400">
                <a:solidFill>
                  <a:srgbClr val="595959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Grid systems digunakan untuk membuat tata letak halaman melalui serangkaian baris dan kolom yang menampung konten</a:t>
            </a:r>
            <a:endParaRPr b="0" sz="1400">
              <a:solidFill>
                <a:srgbClr val="595959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b="0" lang="id" sz="1400">
                <a:solidFill>
                  <a:srgbClr val="595959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dibangun dengan flexbox dan sepenuhnya responsif</a:t>
            </a:r>
            <a:endParaRPr b="0" sz="1400">
              <a:solidFill>
                <a:srgbClr val="595959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b="0" lang="id" sz="1400">
                <a:solidFill>
                  <a:srgbClr val="595959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Bootstrap memiliki 12 grid, yang bisa dianalogikan 12 kotak yang bisa kita atur lebarnya dengan mudah</a:t>
            </a:r>
            <a:endParaRPr b="0"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95004a08e_0_13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41" name="Google Shape;241;g1195004a08e_0_13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Pada bootstrap grid sistem memiliki 4 class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sm (untuk ponsel - layar kurang dari 768px lebar)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md (untuk tablet - layar sama dengan atau lebih besar dari lebar 768px)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lg (untuk laptop kecil - layar sama dengan atau lebih besar dari lebar 992px)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xl (untuk laptop dan desktop - layar dengan lebar sama atau lebih dari 1200px)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95004a08e_0_136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47" name="Google Shape;247;g1195004a08e_0_136"/>
          <p:cNvSpPr txBox="1"/>
          <p:nvPr>
            <p:ph idx="2" type="subTitle"/>
          </p:nvPr>
        </p:nvSpPr>
        <p:spPr>
          <a:xfrm>
            <a:off x="415850" y="1052575"/>
            <a:ext cx="83073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GRID CLASSES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1195004a08e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350" y="1622950"/>
            <a:ext cx="6226725" cy="27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5004a08e_0_14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Bootstrap</a:t>
            </a:r>
            <a:endParaRPr/>
          </a:p>
        </p:txBody>
      </p:sp>
      <p:sp>
        <p:nvSpPr>
          <p:cNvPr id="254" name="Google Shape;254;g1195004a08e_0_143"/>
          <p:cNvSpPr txBox="1"/>
          <p:nvPr>
            <p:ph idx="2" type="subTitle"/>
          </p:nvPr>
        </p:nvSpPr>
        <p:spPr>
          <a:xfrm>
            <a:off x="415850" y="1052575"/>
            <a:ext cx="83073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GRID CLASSES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example :</a:t>
            </a:r>
            <a:br>
              <a:rPr lang="id"/>
            </a:br>
            <a:r>
              <a:rPr lang="id"/>
              <a:t>	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"container"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&lt;!-- Stack the columns on mobile by making one full-width and the other half-width --&gt;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"col-md-8"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.col-md-8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 col-md-4"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 .col-md-4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&lt;!-- Columns start at 50% wide on mobile and bump up to 33.3% wide on desktop --&gt;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 col-md-4"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 .col-md-4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 col-md-4"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 .col-md-4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 col-md-4"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 .col-md-4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&lt;!-- Columns are always 50% wide, on mobile and desktop --&gt;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"row"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050">
                <a:solidFill>
                  <a:srgbClr val="4F9FCF"/>
                </a:solidFill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lang="id" sz="1050">
                <a:solidFill>
                  <a:srgbClr val="D44950"/>
                </a:solidFill>
                <a:latin typeface="Courier New"/>
                <a:ea typeface="Courier New"/>
                <a:cs typeface="Courier New"/>
                <a:sym typeface="Courier New"/>
              </a:rPr>
              <a:t>"col-6"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.col-6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id" sz="1050">
                <a:solidFill>
                  <a:srgbClr val="21252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050">
              <a:solidFill>
                <a:srgbClr val="2125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50">
                <a:solidFill>
                  <a:srgbClr val="2F6F9F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lang="id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9a617109c_0_18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Performance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5004a08e_0_15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Performance</a:t>
            </a:r>
            <a:endParaRPr/>
          </a:p>
        </p:txBody>
      </p:sp>
      <p:sp>
        <p:nvSpPr>
          <p:cNvPr id="265" name="Google Shape;265;g1195004a08e_0_150"/>
          <p:cNvSpPr txBox="1"/>
          <p:nvPr>
            <p:ph idx="2" type="subTitle"/>
          </p:nvPr>
        </p:nvSpPr>
        <p:spPr>
          <a:xfrm>
            <a:off x="415850" y="1052575"/>
            <a:ext cx="83073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Lighthouse</a:t>
            </a:r>
            <a:br>
              <a:rPr b="1" lang="id"/>
            </a:br>
            <a:r>
              <a:rPr lang="id"/>
              <a:t>Lighthouse adalah alat (bantu) sumber terbuka otomatis untuk meningkatkan kualitas aplikasi web Anda. Anda bisa menjalankannya sebagai Ekstensi Chrome atau dari baris perintah.</a:t>
            </a:r>
            <a:endParaRPr/>
          </a:p>
        </p:txBody>
      </p:sp>
      <p:pic>
        <p:nvPicPr>
          <p:cNvPr id="266" name="Google Shape;266;g1195004a08e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8350" y="2176550"/>
            <a:ext cx="2904275" cy="25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8f4ccefe0_0_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/>
              <a:t>Objective</a:t>
            </a:r>
            <a:endParaRPr/>
          </a:p>
        </p:txBody>
      </p:sp>
      <p:sp>
        <p:nvSpPr>
          <p:cNvPr id="96" name="Google Shape;96;g118f4ccefe0_0_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HTML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CSS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Bootstrap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Performance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20787f18f_0_161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Live Coding!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 txBox="1"/>
          <p:nvPr>
            <p:ph idx="1" type="subTitle"/>
          </p:nvPr>
        </p:nvSpPr>
        <p:spPr>
          <a:xfrm>
            <a:off x="1154075" y="1530500"/>
            <a:ext cx="71175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id"/>
              <a:t>“</a:t>
            </a:r>
            <a:r>
              <a:rPr i="1" lang="id"/>
              <a:t>Don’t be afraid to fail, be afraid not to try</a:t>
            </a:r>
            <a:r>
              <a:rPr i="1" lang="id"/>
              <a:t>”</a:t>
            </a:r>
            <a:endParaRPr i="1"/>
          </a:p>
        </p:txBody>
      </p:sp>
      <p:sp>
        <p:nvSpPr>
          <p:cNvPr id="277" name="Google Shape;277;p4"/>
          <p:cNvSpPr txBox="1"/>
          <p:nvPr>
            <p:ph idx="1" type="subTitle"/>
          </p:nvPr>
        </p:nvSpPr>
        <p:spPr>
          <a:xfrm>
            <a:off x="361475" y="1306425"/>
            <a:ext cx="792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 sz="7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❝</a:t>
            </a:r>
            <a:endParaRPr sz="70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9a617109c_0_0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HTML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HTML</a:t>
            </a:r>
            <a:endParaRPr/>
          </a:p>
        </p:txBody>
      </p:sp>
      <p:sp>
        <p:nvSpPr>
          <p:cNvPr id="107" name="Google Shape;107;p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Hypertext Markup Language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Bukan</a:t>
            </a:r>
            <a:r>
              <a:rPr lang="id"/>
              <a:t> merupakan Bahasa pemrograman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Bahasa markup standar untuk dokumen yang dirancang untuk ditampilkan di browser web..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Berjalan di web browser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Mendapatkan support dari teknologi seperti CSS dan bahasa scripting seperti JavaScript.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Image result for html"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375" y="3688650"/>
            <a:ext cx="817626" cy="8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95004a08e_0_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HTML</a:t>
            </a:r>
            <a:endParaRPr/>
          </a:p>
        </p:txBody>
      </p:sp>
      <p:sp>
        <p:nvSpPr>
          <p:cNvPr id="114" name="Google Shape;114;g1195004a08e_0_5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d"/>
              <a:t>TIDAK</a:t>
            </a:r>
            <a:r>
              <a:rPr lang="id"/>
              <a:t> perlu server untuk dijalankan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File extensions =&gt; .htm, .html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index.html adalah root / beranda situs web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Elemen HTML adalah blok halaman HTML, yang diwakili oleh kurung sudut, dan biasanya berpasangan, tetapi beberapa tag dapat menutup sendiri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Semua tag dapat memiliki atribut, yang menyediakan informasi tambahan tentang elemen, ditempatkan di dalam tag awal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Image result for html" id="115" name="Google Shape;115;g1195004a08e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375" y="3688650"/>
            <a:ext cx="817626" cy="8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8f4850e38_0_1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id"/>
              <a:t>HTML document example</a:t>
            </a:r>
            <a:endParaRPr/>
          </a:p>
        </p:txBody>
      </p:sp>
      <p:pic>
        <p:nvPicPr>
          <p:cNvPr descr="Image result for html" id="121" name="Google Shape;121;g118f4850e38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375" y="3688650"/>
            <a:ext cx="817626" cy="8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18f4850e38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1263" y="1057750"/>
            <a:ext cx="3661475" cy="3485300"/>
          </a:xfrm>
          <a:prstGeom prst="rect">
            <a:avLst/>
          </a:prstGeom>
          <a:noFill/>
          <a:ln cap="flat" cmpd="sng" w="19050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95004a08e_0_17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Attributes</a:t>
            </a:r>
            <a:endParaRPr/>
          </a:p>
        </p:txBody>
      </p:sp>
      <p:pic>
        <p:nvPicPr>
          <p:cNvPr descr="Image result for html" id="128" name="Google Shape;128;g1195004a08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6375" y="3688650"/>
            <a:ext cx="817626" cy="8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1195004a08e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525" y="1281999"/>
            <a:ext cx="5988799" cy="20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5004a08e_0_25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id"/>
              <a:t>HTML5</a:t>
            </a:r>
            <a:endParaRPr/>
          </a:p>
        </p:txBody>
      </p:sp>
      <p:sp>
        <p:nvSpPr>
          <p:cNvPr id="135" name="Google Shape;135;g1195004a08e_0_25"/>
          <p:cNvSpPr txBox="1"/>
          <p:nvPr>
            <p:ph idx="2" type="subTitle"/>
          </p:nvPr>
        </p:nvSpPr>
        <p:spPr>
          <a:xfrm>
            <a:off x="415850" y="1052575"/>
            <a:ext cx="47850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HTML5 adalah evolusi terbaru dari standar yang mendefinisikan HTML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memungkinkan Anda untuk mendeskripsikan konten dengan lebih presisi.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Benefit: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Mempengaruhi dalam peringkat halaman pada mesin pencarian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Lebih mudah dikelola dari pada tag div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struktur kode lebih mudah dibaca</a:t>
            </a:r>
            <a:endParaRPr/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dll</a:t>
            </a:r>
            <a:endParaRPr/>
          </a:p>
        </p:txBody>
      </p:sp>
      <p:pic>
        <p:nvPicPr>
          <p:cNvPr id="136" name="Google Shape;136;g1195004a08e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725" y="1052575"/>
            <a:ext cx="3437575" cy="26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